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Syne" panose="02010600030101010101" charset="-122"/>
      <p:regular r:id="rId16"/>
    </p:embeddedFont>
    <p:embeddedFont>
      <p:font typeface="Syne Extra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F787"/>
    <a:srgbClr val="B2F127"/>
    <a:srgbClr val="76A80B"/>
    <a:srgbClr val="334805"/>
    <a:srgbClr val="151F24"/>
    <a:srgbClr val="8DC80D"/>
    <a:srgbClr val="FFFFFF"/>
    <a:srgbClr val="F0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%20Solutions\Downloads\Aictmidprojectexcel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%20Solutions\Downloads\Aictmidprojectexcel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.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2034929320188071E-2"/>
          <c:y val="8.5904771917088424E-2"/>
          <c:w val="0.92000978409169154"/>
          <c:h val="0.65788468935497058"/>
        </c:manualLayout>
      </c:layout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Lit>
              <c:ptCount val="18"/>
              <c:pt idx="0">
                <c:v>Female Daily Indrive</c:v>
              </c:pt>
              <c:pt idx="1">
                <c:v>Female Daily Yango;Indrive</c:v>
              </c:pt>
              <c:pt idx="2">
                <c:v>Female Monthly Indrive</c:v>
              </c:pt>
              <c:pt idx="3">
                <c:v>Female Monthly Yango</c:v>
              </c:pt>
              <c:pt idx="4">
                <c:v>Female Monthly Yango;Indrive</c:v>
              </c:pt>
              <c:pt idx="5">
                <c:v>Female Rarely Indrive</c:v>
              </c:pt>
              <c:pt idx="6">
                <c:v>Female Rarely Yango</c:v>
              </c:pt>
              <c:pt idx="7">
                <c:v>Female Rarely Yango;Indrive</c:v>
              </c:pt>
              <c:pt idx="8">
                <c:v>Female Weekly Indrive</c:v>
              </c:pt>
              <c:pt idx="9">
                <c:v>Female Weekly Yango</c:v>
              </c:pt>
              <c:pt idx="10">
                <c:v>Male Daily Indrive</c:v>
              </c:pt>
              <c:pt idx="11">
                <c:v>Male Monthly Yango;Indrive</c:v>
              </c:pt>
              <c:pt idx="12">
                <c:v>Male Rarely Bykea</c:v>
              </c:pt>
              <c:pt idx="13">
                <c:v>Male Rarely Indrive</c:v>
              </c:pt>
              <c:pt idx="14">
                <c:v>Male Weekly Careem;Yango;Indrive</c:v>
              </c:pt>
              <c:pt idx="15">
                <c:v>Male Weekly Indrive</c:v>
              </c:pt>
              <c:pt idx="16">
                <c:v>Male Weekly Yango;Bykea</c:v>
              </c:pt>
              <c:pt idx="17">
                <c:v>Male Weekly Yango;Indrive</c:v>
              </c:pt>
            </c:strLit>
          </c:cat>
          <c:val>
            <c:numLit>
              <c:formatCode>General</c:formatCode>
              <c:ptCount val="18"/>
              <c:pt idx="0">
                <c:v>2</c:v>
              </c:pt>
              <c:pt idx="1">
                <c:v>2</c:v>
              </c:pt>
              <c:pt idx="2">
                <c:v>8</c:v>
              </c:pt>
              <c:pt idx="3">
                <c:v>2</c:v>
              </c:pt>
              <c:pt idx="4">
                <c:v>1</c:v>
              </c:pt>
              <c:pt idx="5">
                <c:v>14</c:v>
              </c:pt>
              <c:pt idx="6">
                <c:v>1</c:v>
              </c:pt>
              <c:pt idx="7">
                <c:v>1</c:v>
              </c:pt>
              <c:pt idx="8">
                <c:v>7</c:v>
              </c:pt>
              <c:pt idx="9">
                <c:v>1</c:v>
              </c:pt>
              <c:pt idx="10">
                <c:v>2</c:v>
              </c:pt>
              <c:pt idx="11">
                <c:v>1</c:v>
              </c:pt>
              <c:pt idx="12">
                <c:v>1</c:v>
              </c:pt>
              <c:pt idx="13">
                <c:v>7</c:v>
              </c:pt>
              <c:pt idx="14">
                <c:v>1</c:v>
              </c:pt>
              <c:pt idx="15">
                <c:v>5</c:v>
              </c:pt>
              <c:pt idx="16">
                <c:v>1</c:v>
              </c:pt>
              <c:pt idx="17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0-7847-4AC1-B9B5-87177CEB2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2699392"/>
        <c:axId val="461482848"/>
      </c:barChart>
      <c:catAx>
        <c:axId val="47269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1482848"/>
        <c:crosses val="autoZero"/>
        <c:auto val="1"/>
        <c:lblAlgn val="ctr"/>
        <c:lblOffset val="100"/>
        <c:noMultiLvlLbl val="0"/>
      </c:catAx>
      <c:valAx>
        <c:axId val="46148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69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v>Total</c:v>
          </c:tx>
          <c:spPr>
            <a:solidFill>
              <a:srgbClr val="92D050"/>
            </a:solidFill>
            <a:ln>
              <a:noFill/>
            </a:ln>
            <a:effectLst/>
            <a:sp3d/>
          </c:spPr>
          <c:cat>
            <c:strLit>
              <c:ptCount val="6"/>
              <c:pt idx="0">
                <c:v>Female Neutral</c:v>
              </c:pt>
              <c:pt idx="1">
                <c:v>Female Satisfied</c:v>
              </c:pt>
              <c:pt idx="2">
                <c:v>Female Very satisfied</c:v>
              </c:pt>
              <c:pt idx="3">
                <c:v>Male Neutral</c:v>
              </c:pt>
              <c:pt idx="4">
                <c:v>Male Satisfied</c:v>
              </c:pt>
              <c:pt idx="5">
                <c:v>Male Very satisfied</c:v>
              </c:pt>
            </c:strLit>
          </c:cat>
          <c:val>
            <c:numLit>
              <c:formatCode>General</c:formatCode>
              <c:ptCount val="6"/>
              <c:pt idx="0">
                <c:v>20</c:v>
              </c:pt>
              <c:pt idx="1">
                <c:v>17</c:v>
              </c:pt>
              <c:pt idx="2">
                <c:v>2</c:v>
              </c:pt>
              <c:pt idx="3">
                <c:v>10</c:v>
              </c:pt>
              <c:pt idx="4">
                <c:v>6</c:v>
              </c:pt>
              <c:pt idx="5">
                <c:v>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4AE1-4047-A9C8-E7812693B2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7720624"/>
        <c:axId val="617721344"/>
        <c:axId val="588561080"/>
      </c:line3DChart>
      <c:catAx>
        <c:axId val="617720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17721344"/>
        <c:crosses val="autoZero"/>
        <c:auto val="1"/>
        <c:lblAlgn val="ctr"/>
        <c:lblOffset val="100"/>
        <c:noMultiLvlLbl val="0"/>
      </c:catAx>
      <c:valAx>
        <c:axId val="61772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720624"/>
        <c:crosses val="autoZero"/>
        <c:crossBetween val="between"/>
      </c:valAx>
      <c:serAx>
        <c:axId val="58856108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721344"/>
        <c:crosses val="autoZero"/>
      </c:ser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39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F8676-1ACC-DA3D-594C-15E2382D2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CBAE2-908C-7AAA-2254-5348EFFE2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10E35-5213-2A79-1037-1ED1360C0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715EA-006C-8CEC-2B25-8C55581D4F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97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9DC95-1227-C33E-B581-CD0E12B1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53AE3-53D6-7A93-8C81-17419C85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A29F85-BAD2-6669-6000-113CD8B5B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B149C-A281-5EF7-E360-8A08C2F1E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1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3260D-B2E1-C37F-7948-EE8C4A8BC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AE138-8FE9-3D5D-389C-24455E277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38BA7-FD06-046E-7A7D-57A6F5D24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9C59E-FAB4-DFBA-1ACB-6A568ACA96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Online Cab Services – Data Analysis &amp; Findings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60778-4BE5-BF38-EE0F-94D6EFA9D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408C5CE-5F5A-271F-5A28-24801EF70D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798881"/>
              </p:ext>
            </p:extLst>
          </p:nvPr>
        </p:nvGraphicFramePr>
        <p:xfrm>
          <a:off x="1179871" y="2646757"/>
          <a:ext cx="12270658" cy="645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36C5299-E833-1EE7-5D03-D36030EC2CC1}"/>
              </a:ext>
            </a:extLst>
          </p:cNvPr>
          <p:cNvSpPr txBox="1"/>
          <p:nvPr/>
        </p:nvSpPr>
        <p:spPr>
          <a:xfrm>
            <a:off x="1165123" y="958645"/>
            <a:ext cx="6872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SATISFACTION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 BY GENDER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985C9-1142-ECE7-81CD-5B07261A3EB3}"/>
              </a:ext>
            </a:extLst>
          </p:cNvPr>
          <p:cNvSpPr txBox="1"/>
          <p:nvPr/>
        </p:nvSpPr>
        <p:spPr>
          <a:xfrm>
            <a:off x="1165123" y="1711097"/>
            <a:ext cx="911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Reflecting the satisfaction of both the genders with their preferred online cab service app (females are mostly satisfied).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9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343" y="804505"/>
            <a:ext cx="7849314" cy="173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4000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Typical Waiting Times </a:t>
            </a:r>
            <a:r>
              <a:rPr lang="en-US" sz="2800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for Cab Services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7343" y="2816066"/>
            <a:ext cx="7849314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Waiting time is a critical factor influencing user satisfaction and choice of cab service. Our data highlights common expectations.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7343" y="3616047"/>
            <a:ext cx="184904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 Light" pitchFamily="34" charset="-122"/>
                <a:cs typeface="Times New Roman" panose="02020603050405020304" pitchFamily="18" charset="0"/>
              </a:rPr>
              <a:t>01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47343" y="3907393"/>
            <a:ext cx="3832146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7" name="Text 4"/>
          <p:cNvSpPr/>
          <p:nvPr/>
        </p:nvSpPr>
        <p:spPr>
          <a:xfrm>
            <a:off x="647343" y="4045506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5-10 Minutes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7343" y="4445437"/>
            <a:ext cx="383214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This was the most frequently reported waiting period, indicating efficiency within this range.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664393" y="3616047"/>
            <a:ext cx="184904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 Light" pitchFamily="34" charset="-122"/>
                <a:cs typeface="Times New Roman" panose="02020603050405020304" pitchFamily="18" charset="0"/>
              </a:rPr>
              <a:t>02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664393" y="3907393"/>
            <a:ext cx="3832265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1" name="Text 8"/>
          <p:cNvSpPr/>
          <p:nvPr/>
        </p:nvSpPr>
        <p:spPr>
          <a:xfrm>
            <a:off x="4664393" y="4045506"/>
            <a:ext cx="241804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10-15 Minutes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664393" y="4445437"/>
            <a:ext cx="3832265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 notable segment of users experiences slightly longer waits, suggesting room for optimization.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7343" y="5361027"/>
            <a:ext cx="184904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 Light" pitchFamily="34" charset="-122"/>
                <a:cs typeface="Times New Roman" panose="02020603050405020304" pitchFamily="18" charset="0"/>
              </a:rPr>
              <a:t>03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47343" y="5652373"/>
            <a:ext cx="7849314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5" name="Text 12"/>
          <p:cNvSpPr/>
          <p:nvPr/>
        </p:nvSpPr>
        <p:spPr>
          <a:xfrm>
            <a:off x="647343" y="5790486"/>
            <a:ext cx="387048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More than 15 Minutes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7343" y="6190417"/>
            <a:ext cx="7849314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Infrequent occurrence, reassuring that very long waits are not a common issue for most users.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47343" y="6833116"/>
            <a:ext cx="7849314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The findings suggest that cab services generally meet user expectations for prompt arrival, though there's an opportunity to reduce the instances of 10-15 minute waits.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420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758" y="2481024"/>
            <a:ext cx="11382375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User Perceptions </a:t>
            </a:r>
            <a:r>
              <a:rPr lang="en-US" sz="2000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of Safety Concerns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43758" y="3199448"/>
            <a:ext cx="1354288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Safety is necessary for users of online cab services. Our survey sheds light on the varying levels of concern among respondents.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03770" y="3622834"/>
            <a:ext cx="22860" cy="3644265"/>
          </a:xfrm>
          <a:prstGeom prst="roundRect">
            <a:avLst>
              <a:gd name="adj" fmla="val 285446"/>
            </a:avLst>
          </a:prstGeom>
          <a:solidFill>
            <a:srgbClr val="6D9121"/>
          </a:solidFill>
          <a:ln/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5E36E-FCFC-45B2-950D-6207DD9BB58F}"/>
              </a:ext>
            </a:extLst>
          </p:cNvPr>
          <p:cNvGrpSpPr/>
          <p:nvPr/>
        </p:nvGrpSpPr>
        <p:grpSpPr>
          <a:xfrm>
            <a:off x="520898" y="3622834"/>
            <a:ext cx="6771442" cy="1158716"/>
            <a:chOff x="520898" y="3622834"/>
            <a:chExt cx="6771442" cy="1158716"/>
          </a:xfrm>
        </p:grpSpPr>
        <p:sp>
          <p:nvSpPr>
            <p:cNvPr id="6" name="Shape 3"/>
            <p:cNvSpPr/>
            <p:nvPr/>
          </p:nvSpPr>
          <p:spPr>
            <a:xfrm>
              <a:off x="520898" y="3622834"/>
              <a:ext cx="6771442" cy="1158716"/>
            </a:xfrm>
            <a:prstGeom prst="roundRect">
              <a:avLst>
                <a:gd name="adj" fmla="val 5631"/>
              </a:avLst>
            </a:prstGeom>
            <a:solidFill>
              <a:srgbClr val="547808"/>
            </a:solidFill>
            <a:ln w="7620">
              <a:solidFill>
                <a:srgbClr val="A9F00F"/>
              </a:solidFill>
              <a:prstDash val="solid"/>
            </a:ln>
          </p:spPr>
        </p:sp>
        <p:sp>
          <p:nvSpPr>
            <p:cNvPr id="7" name="Text 4"/>
            <p:cNvSpPr/>
            <p:nvPr/>
          </p:nvSpPr>
          <p:spPr>
            <a:xfrm>
              <a:off x="4151471" y="3785711"/>
              <a:ext cx="2985611" cy="2426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9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Syne Extra Bold" pitchFamily="34" charset="-122"/>
                  <a:cs typeface="Times New Roman" panose="02020603050405020304" pitchFamily="18" charset="0"/>
                </a:rPr>
                <a:t>Yes, Concerns Exist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683776" y="4121468"/>
              <a:ext cx="6453307" cy="4972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1950"/>
                </a:lnSpc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A significant portion of </a:t>
              </a:r>
              <a:r>
                <a:rPr lang="en-US" sz="12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30 respondents</a:t>
              </a: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 reported having safety concerns while using cab services.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FA9859-D772-6983-B896-7FEAD77E3A60}"/>
              </a:ext>
            </a:extLst>
          </p:cNvPr>
          <p:cNvGrpSpPr/>
          <p:nvPr/>
        </p:nvGrpSpPr>
        <p:grpSpPr>
          <a:xfrm>
            <a:off x="7338060" y="5092184"/>
            <a:ext cx="6771442" cy="932140"/>
            <a:chOff x="7338060" y="5092184"/>
            <a:chExt cx="6771442" cy="932140"/>
          </a:xfrm>
        </p:grpSpPr>
        <p:sp>
          <p:nvSpPr>
            <p:cNvPr id="9" name="Shape 6"/>
            <p:cNvSpPr/>
            <p:nvPr/>
          </p:nvSpPr>
          <p:spPr>
            <a:xfrm>
              <a:off x="7338060" y="5092184"/>
              <a:ext cx="6771442" cy="932140"/>
            </a:xfrm>
            <a:prstGeom prst="rect">
              <a:avLst/>
            </a:prstGeom>
            <a:solidFill>
              <a:srgbClr val="547808"/>
            </a:solidFill>
            <a:ln w="7620">
              <a:solidFill>
                <a:srgbClr val="547808"/>
              </a:solidFill>
              <a:prstDash val="solid"/>
            </a:ln>
          </p:spPr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E0C659-0671-B031-415A-7AF96CF1A48A}"/>
                </a:ext>
              </a:extLst>
            </p:cNvPr>
            <p:cNvGrpSpPr/>
            <p:nvPr/>
          </p:nvGrpSpPr>
          <p:grpSpPr>
            <a:xfrm>
              <a:off x="7493318" y="5255062"/>
              <a:ext cx="6453307" cy="584359"/>
              <a:chOff x="7493318" y="5255062"/>
              <a:chExt cx="6453307" cy="584359"/>
            </a:xfrm>
          </p:grpSpPr>
          <p:sp>
            <p:nvSpPr>
              <p:cNvPr id="10" name="Text 7"/>
              <p:cNvSpPr/>
              <p:nvPr/>
            </p:nvSpPr>
            <p:spPr>
              <a:xfrm>
                <a:off x="7493318" y="5255062"/>
                <a:ext cx="2826663" cy="24264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00"/>
                  </a:lnSpc>
                  <a:buNone/>
                </a:pPr>
                <a:r>
                  <a:rPr lang="en-US" sz="15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Syne Extra Bold" pitchFamily="34" charset="-122"/>
                    <a:cs typeface="Times New Roman" panose="02020603050405020304" pitchFamily="18" charset="0"/>
                  </a:rPr>
                  <a:t>No, Feeling Secure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8"/>
              <p:cNvSpPr/>
              <p:nvPr/>
            </p:nvSpPr>
            <p:spPr>
              <a:xfrm>
                <a:off x="7493318" y="5590818"/>
                <a:ext cx="6453307" cy="2486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50"/>
                  </a:lnSpc>
                  <a:buNone/>
                </a:pPr>
                <a:r>
                  <a:rPr lang="en-US" sz="12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Syne" pitchFamily="34" charset="-122"/>
                    <a:cs typeface="Times New Roman" panose="02020603050405020304" pitchFamily="18" charset="0"/>
                  </a:rPr>
                  <a:t>18 respondents</a:t>
                </a:r>
                <a:r>
                  <a:rPr lang="en-US" sz="12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Syne" pitchFamily="34" charset="-122"/>
                    <a:cs typeface="Times New Roman" panose="02020603050405020304" pitchFamily="18" charset="0"/>
                  </a:rPr>
                  <a:t> indicated they do not have safety concerns, suggesting a level of trust.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1EC672-4F1E-A882-920C-0A02F262A78A}"/>
              </a:ext>
            </a:extLst>
          </p:cNvPr>
          <p:cNvGrpSpPr/>
          <p:nvPr/>
        </p:nvGrpSpPr>
        <p:grpSpPr>
          <a:xfrm>
            <a:off x="520898" y="6334958"/>
            <a:ext cx="6771442" cy="932140"/>
            <a:chOff x="520898" y="6334958"/>
            <a:chExt cx="6771442" cy="932140"/>
          </a:xfrm>
        </p:grpSpPr>
        <p:sp>
          <p:nvSpPr>
            <p:cNvPr id="12" name="Shape 9"/>
            <p:cNvSpPr/>
            <p:nvPr/>
          </p:nvSpPr>
          <p:spPr>
            <a:xfrm>
              <a:off x="520898" y="6334958"/>
              <a:ext cx="6771442" cy="932140"/>
            </a:xfrm>
            <a:prstGeom prst="roundRect">
              <a:avLst>
                <a:gd name="adj" fmla="val 7000"/>
              </a:avLst>
            </a:prstGeom>
            <a:solidFill>
              <a:srgbClr val="547808"/>
            </a:solidFill>
            <a:ln w="7620">
              <a:solidFill>
                <a:srgbClr val="81B61C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4188143" y="6497836"/>
              <a:ext cx="2948940" cy="2426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9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Syne Extra Bold" pitchFamily="34" charset="-122"/>
                  <a:cs typeface="Times New Roman" panose="02020603050405020304" pitchFamily="18" charset="0"/>
                </a:rPr>
                <a:t>Maybe, Undecided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683776" y="6833592"/>
              <a:ext cx="6453307" cy="2486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950"/>
                </a:lnSpc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10 respondents</a:t>
              </a: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 were uncertain, highlighting a nuanced perspective on safety.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 12"/>
          <p:cNvSpPr/>
          <p:nvPr/>
        </p:nvSpPr>
        <p:spPr>
          <a:xfrm>
            <a:off x="543758" y="7441883"/>
            <a:ext cx="1354288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These results underscore the importance of continuous efforts by cab service providers to enhance and communicate their safety measures to address user anxieties effectively.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29FC1-EC66-2810-B638-15A9A648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7FEC5D7-490E-B7AB-0701-DEA90174B6D1}"/>
              </a:ext>
            </a:extLst>
          </p:cNvPr>
          <p:cNvSpPr txBox="1"/>
          <p:nvPr/>
        </p:nvSpPr>
        <p:spPr>
          <a:xfrm>
            <a:off x="3185651" y="4114800"/>
            <a:ext cx="9085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200" dirty="0">
              <a:solidFill>
                <a:srgbClr val="8DC8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200" dirty="0">
                <a:solidFill>
                  <a:srgbClr val="8DC8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PK" sz="7200" dirty="0">
              <a:solidFill>
                <a:srgbClr val="8DC8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2E441-779A-67A8-5225-980AA5881C44}"/>
              </a:ext>
            </a:extLst>
          </p:cNvPr>
          <p:cNvSpPr txBox="1"/>
          <p:nvPr/>
        </p:nvSpPr>
        <p:spPr>
          <a:xfrm>
            <a:off x="3613355" y="2078276"/>
            <a:ext cx="5088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want to say that the online cab service proved to be a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every resident regardless of the gender. And out of these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InDrive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dominates due to it’s various factors (cost, flexible payment method, satisfied customers etc.).</a:t>
            </a:r>
            <a:endParaRPr lang="en-PK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2ADDC7-BE9B-1261-32EF-23DC67F25CBA}"/>
              </a:ext>
            </a:extLst>
          </p:cNvPr>
          <p:cNvSpPr txBox="1"/>
          <p:nvPr/>
        </p:nvSpPr>
        <p:spPr>
          <a:xfrm>
            <a:off x="2684206" y="1483310"/>
            <a:ext cx="8023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WRAPPING UP</a:t>
            </a:r>
            <a:endParaRPr lang="en-PK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05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Online Cab Services – Data Analysis &amp; Findings</a:t>
            </a:r>
            <a:endParaRPr lang="en-US" sz="3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9632" y="1981855"/>
            <a:ext cx="293846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6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Group Members</a:t>
            </a:r>
            <a:r>
              <a:rPr lang="en-US" sz="17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15553" y="247316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Muntaha Rizwan – 2025-GA-45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15553" y="281606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Qiraat Tahir – 2025-GA-50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15553" y="315896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Ayesha Fayaaz – 2025-GA-21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15553" y="350186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M. </a:t>
            </a:r>
            <a:r>
              <a:rPr lang="en-US" sz="2000" dirty="0" err="1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Daud</a:t>
            </a:r>
            <a:r>
              <a:rPr lang="en-US" sz="2000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Butt – 2025-GA-38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15553" y="384476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 err="1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Umair</a:t>
            </a:r>
            <a:r>
              <a:rPr lang="en-US" sz="2000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Abu Bakar – 2025-GA-04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15553" y="4360169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Course:</a:t>
            </a: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AICT Lab </a:t>
            </a:r>
            <a:r>
              <a:rPr lang="en-US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Instructor: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                    Ms. Ramsha Khalid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630" y="1215115"/>
            <a:ext cx="6485096" cy="6485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54" y="489585"/>
            <a:ext cx="7897892" cy="1112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Introduction </a:t>
            </a:r>
            <a:r>
              <a:rPr lang="en-US" sz="24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to Our Study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3054" y="1369575"/>
            <a:ext cx="7897892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Our project dives into the user experience of online cab services, analyzing data from a comprehensive survey. We aimed to understand key aspects such as usage patterns, safety perceptions, and overall satisfaction.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0194" y="2923699"/>
            <a:ext cx="7897892" cy="1071443"/>
          </a:xfrm>
          <a:prstGeom prst="roundRect">
            <a:avLst>
              <a:gd name="adj" fmla="val 10241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0194" y="2923699"/>
            <a:ext cx="91440" cy="1071443"/>
          </a:xfrm>
          <a:prstGeom prst="roundRect">
            <a:avLst>
              <a:gd name="adj" fmla="val 81776"/>
            </a:avLst>
          </a:prstGeom>
          <a:solidFill>
            <a:srgbClr val="A9F00F"/>
          </a:solidFill>
          <a:ln/>
        </p:spPr>
      </p:sp>
      <p:sp>
        <p:nvSpPr>
          <p:cNvPr id="7" name="Text 4"/>
          <p:cNvSpPr/>
          <p:nvPr/>
        </p:nvSpPr>
        <p:spPr>
          <a:xfrm>
            <a:off x="892493" y="3124557"/>
            <a:ext cx="240696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Survey Scope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2493" y="3509486"/>
            <a:ext cx="742759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58 responses</a:t>
            </a: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collected, ensuring a wonderful dataset for initial analysis</a:t>
            </a:r>
            <a:r>
              <a:rPr lang="en-US" sz="14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3054" y="4173141"/>
            <a:ext cx="7897892" cy="1071443"/>
          </a:xfrm>
          <a:prstGeom prst="roundRect">
            <a:avLst>
              <a:gd name="adj" fmla="val 10241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00194" y="4173141"/>
            <a:ext cx="91440" cy="1071443"/>
          </a:xfrm>
          <a:prstGeom prst="roundRect">
            <a:avLst>
              <a:gd name="adj" fmla="val 81776"/>
            </a:avLst>
          </a:prstGeom>
          <a:solidFill>
            <a:srgbClr val="A9F00F"/>
          </a:solidFill>
          <a:ln/>
        </p:spPr>
      </p:sp>
      <p:sp>
        <p:nvSpPr>
          <p:cNvPr id="11" name="Text 8"/>
          <p:cNvSpPr/>
          <p:nvPr/>
        </p:nvSpPr>
        <p:spPr>
          <a:xfrm>
            <a:off x="892493" y="4373999"/>
            <a:ext cx="263163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Demographics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92493" y="4758928"/>
            <a:ext cx="742759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Majority of respondents were </a:t>
            </a:r>
            <a:r>
              <a:rPr lang="en-US" sz="2000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female (39)</a:t>
            </a: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compared to </a:t>
            </a:r>
            <a:r>
              <a:rPr lang="en-US" sz="2000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male (19)</a:t>
            </a: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3054" y="5466827"/>
            <a:ext cx="7897892" cy="1071443"/>
          </a:xfrm>
          <a:prstGeom prst="roundRect">
            <a:avLst>
              <a:gd name="adj" fmla="val 10241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0194" y="5422583"/>
            <a:ext cx="91440" cy="1071443"/>
          </a:xfrm>
          <a:prstGeom prst="roundRect">
            <a:avLst>
              <a:gd name="adj" fmla="val 81776"/>
            </a:avLst>
          </a:prstGeom>
          <a:solidFill>
            <a:srgbClr val="A9F00F"/>
          </a:solidFill>
          <a:ln/>
        </p:spPr>
      </p:sp>
      <p:sp>
        <p:nvSpPr>
          <p:cNvPr id="15" name="Text 12"/>
          <p:cNvSpPr/>
          <p:nvPr/>
        </p:nvSpPr>
        <p:spPr>
          <a:xfrm>
            <a:off x="892493" y="5623441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Key Metrics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92493" y="5913000"/>
            <a:ext cx="742759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Questions covered frequency, purpose, safety, and satisfaction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to capture a realistic view.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23054" y="6760512"/>
            <a:ext cx="7897892" cy="1071443"/>
          </a:xfrm>
          <a:prstGeom prst="roundRect">
            <a:avLst>
              <a:gd name="adj" fmla="val 10241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00194" y="6672024"/>
            <a:ext cx="91440" cy="1071443"/>
          </a:xfrm>
          <a:prstGeom prst="roundRect">
            <a:avLst>
              <a:gd name="adj" fmla="val 81776"/>
            </a:avLst>
          </a:prstGeom>
          <a:solidFill>
            <a:srgbClr val="A9F00F"/>
          </a:solidFill>
          <a:ln/>
        </p:spPr>
      </p:sp>
      <p:sp>
        <p:nvSpPr>
          <p:cNvPr id="19" name="Text 16"/>
          <p:cNvSpPr/>
          <p:nvPr/>
        </p:nvSpPr>
        <p:spPr>
          <a:xfrm>
            <a:off x="892493" y="6872883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Data Tools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92492" y="7193757"/>
            <a:ext cx="742759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Data was gathered via </a:t>
            </a:r>
            <a:r>
              <a:rPr lang="en-US" sz="2000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Google Forms</a:t>
            </a: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and was analyzed using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Excel</a:t>
            </a: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130" y="366236"/>
            <a:ext cx="10843974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Gender Distribution </a:t>
            </a:r>
            <a:r>
              <a:rPr lang="en-US" sz="20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Among Respondents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6130" y="1048822"/>
            <a:ext cx="13698141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Our survey captured responses from a diverse group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with a notable distribution between genders, highlighting distinct user perspectives</a:t>
            </a:r>
            <a:r>
              <a:rPr lang="en-US" sz="1400" dirty="0">
                <a:solidFill>
                  <a:srgbClr val="D7E5D8"/>
                </a:solidFill>
                <a:ea typeface="Syne" pitchFamily="34" charset="-122"/>
                <a:cs typeface="Syne" pitchFamily="34" charset="-120"/>
              </a:rPr>
              <a:t>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0" y="1682906"/>
            <a:ext cx="9156863" cy="501840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606421" y="8949452"/>
            <a:ext cx="133112" cy="133112"/>
          </a:xfrm>
          <a:prstGeom prst="roundRect">
            <a:avLst>
              <a:gd name="adj" fmla="val 13739"/>
            </a:avLst>
          </a:prstGeom>
          <a:solidFill>
            <a:srgbClr val="334805"/>
          </a:solidFill>
          <a:ln/>
        </p:spPr>
      </p:sp>
      <p:sp>
        <p:nvSpPr>
          <p:cNvPr id="6" name="Text 3"/>
          <p:cNvSpPr/>
          <p:nvPr/>
        </p:nvSpPr>
        <p:spPr>
          <a:xfrm>
            <a:off x="6800493" y="8949452"/>
            <a:ext cx="438507" cy="133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Female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7391400" y="8949452"/>
            <a:ext cx="133112" cy="133112"/>
          </a:xfrm>
          <a:prstGeom prst="roundRect">
            <a:avLst>
              <a:gd name="adj" fmla="val 13739"/>
            </a:avLst>
          </a:prstGeom>
          <a:solidFill>
            <a:srgbClr val="B2F127"/>
          </a:solidFill>
          <a:ln/>
        </p:spPr>
      </p:sp>
      <p:sp>
        <p:nvSpPr>
          <p:cNvPr id="8" name="Text 5"/>
          <p:cNvSpPr/>
          <p:nvPr/>
        </p:nvSpPr>
        <p:spPr>
          <a:xfrm>
            <a:off x="7585472" y="8949452"/>
            <a:ext cx="294799" cy="133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Male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66130" y="9232463"/>
            <a:ext cx="13698141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distribution shows a higher participation rate from female users, indicating potential insights into their specific needs and experiences with online cab services.</a:t>
            </a:r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95A18-32C8-E168-A048-9F48C8034E10}"/>
              </a:ext>
            </a:extLst>
          </p:cNvPr>
          <p:cNvSpPr/>
          <p:nvPr/>
        </p:nvSpPr>
        <p:spPr>
          <a:xfrm>
            <a:off x="689811" y="7010400"/>
            <a:ext cx="320842" cy="320158"/>
          </a:xfrm>
          <a:prstGeom prst="rect">
            <a:avLst/>
          </a:prstGeom>
          <a:solidFill>
            <a:srgbClr val="B2F1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67834-0DCC-747A-1AD1-E63CF4B15080}"/>
              </a:ext>
            </a:extLst>
          </p:cNvPr>
          <p:cNvSpPr/>
          <p:nvPr/>
        </p:nvSpPr>
        <p:spPr>
          <a:xfrm>
            <a:off x="4122821" y="7010400"/>
            <a:ext cx="320842" cy="320158"/>
          </a:xfrm>
          <a:prstGeom prst="rect">
            <a:avLst/>
          </a:prstGeom>
          <a:solidFill>
            <a:srgbClr val="3348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3AE31-6E7A-A219-CC9F-EE07A2D4CFA2}"/>
              </a:ext>
            </a:extLst>
          </p:cNvPr>
          <p:cNvSpPr txBox="1"/>
          <p:nvPr/>
        </p:nvSpPr>
        <p:spPr>
          <a:xfrm>
            <a:off x="1251284" y="7010400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B2F1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en-US" dirty="0">
                <a:solidFill>
                  <a:srgbClr val="B2F1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139A0B-3974-CB8B-FCEE-AD659A7B227E}"/>
              </a:ext>
            </a:extLst>
          </p:cNvPr>
          <p:cNvSpPr txBox="1"/>
          <p:nvPr/>
        </p:nvSpPr>
        <p:spPr>
          <a:xfrm>
            <a:off x="4700337" y="7010400"/>
            <a:ext cx="1229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4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MALE 39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895" y="385643"/>
            <a:ext cx="9431179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Usage Frequency </a:t>
            </a:r>
            <a:r>
              <a:rPr lang="en-US" sz="24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of Cab Services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0895" y="1104424"/>
            <a:ext cx="1364861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Understanding how often users engage with online cab services provides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crucial insights into their daily routines and reliance on these platforms</a:t>
            </a: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3" y="2108847"/>
            <a:ext cx="10241274" cy="57351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0895" y="9287470"/>
            <a:ext cx="1364861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data reveals that a significant portion of users engage with cab services on an infrequent basis, with "rarely" being the most common response.</a:t>
            </a:r>
            <a:endParaRPr lang="en-U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083" y="370880"/>
            <a:ext cx="10879693" cy="421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Primary Purposes </a:t>
            </a:r>
            <a:r>
              <a:rPr lang="en-US" sz="20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for Using Cab Services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2083" y="1062038"/>
            <a:ext cx="1368623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Our analysis highlights the diverse reasons individuals rely on online cab services,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with university commute standing out as a dominant factor.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9927" y="2154704"/>
            <a:ext cx="8917543" cy="488606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387679" y="8958858"/>
            <a:ext cx="134779" cy="134779"/>
          </a:xfrm>
          <a:prstGeom prst="roundRect">
            <a:avLst>
              <a:gd name="adj" fmla="val 13569"/>
            </a:avLst>
          </a:prstGeom>
          <a:solidFill>
            <a:srgbClr val="334805"/>
          </a:solidFill>
          <a:ln/>
        </p:spPr>
      </p:sp>
      <p:sp>
        <p:nvSpPr>
          <p:cNvPr id="6" name="Text 3"/>
          <p:cNvSpPr/>
          <p:nvPr/>
        </p:nvSpPr>
        <p:spPr>
          <a:xfrm>
            <a:off x="2583418" y="8958858"/>
            <a:ext cx="1195864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University commute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5105995" y="8958858"/>
            <a:ext cx="134779" cy="134779"/>
          </a:xfrm>
          <a:prstGeom prst="roundRect">
            <a:avLst>
              <a:gd name="adj" fmla="val 13569"/>
            </a:avLst>
          </a:prstGeom>
          <a:solidFill>
            <a:srgbClr val="76A80B"/>
          </a:solidFill>
          <a:ln/>
        </p:spPr>
      </p:sp>
      <p:sp>
        <p:nvSpPr>
          <p:cNvPr id="8" name="Text 5"/>
          <p:cNvSpPr/>
          <p:nvPr/>
        </p:nvSpPr>
        <p:spPr>
          <a:xfrm>
            <a:off x="5301734" y="8958858"/>
            <a:ext cx="762953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Family travel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8785622" y="8958858"/>
            <a:ext cx="134779" cy="134779"/>
          </a:xfrm>
          <a:prstGeom prst="roundRect">
            <a:avLst>
              <a:gd name="adj" fmla="val 13569"/>
            </a:avLst>
          </a:prstGeom>
          <a:solidFill>
            <a:srgbClr val="B2F127"/>
          </a:solidFill>
          <a:ln/>
        </p:spPr>
      </p:sp>
      <p:sp>
        <p:nvSpPr>
          <p:cNvPr id="10" name="Text 7"/>
          <p:cNvSpPr/>
          <p:nvPr/>
        </p:nvSpPr>
        <p:spPr>
          <a:xfrm>
            <a:off x="8981361" y="8958858"/>
            <a:ext cx="323017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Work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10850999" y="8958858"/>
            <a:ext cx="134779" cy="134779"/>
          </a:xfrm>
          <a:prstGeom prst="roundRect">
            <a:avLst>
              <a:gd name="adj" fmla="val 13569"/>
            </a:avLst>
          </a:prstGeom>
          <a:solidFill>
            <a:srgbClr val="D4F787"/>
          </a:solidFill>
          <a:ln/>
        </p:spPr>
      </p:sp>
      <p:sp>
        <p:nvSpPr>
          <p:cNvPr id="12" name="Text 9"/>
          <p:cNvSpPr/>
          <p:nvPr/>
        </p:nvSpPr>
        <p:spPr>
          <a:xfrm>
            <a:off x="11046738" y="8958858"/>
            <a:ext cx="976432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 outings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72083" y="9245441"/>
            <a:ext cx="1368623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strong emphasis on university-related travel suggests a key demographic for service providers to target.</a:t>
            </a:r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D18AE-BFCA-B964-91B7-598570BB0A7A}"/>
              </a:ext>
            </a:extLst>
          </p:cNvPr>
          <p:cNvSpPr txBox="1"/>
          <p:nvPr/>
        </p:nvSpPr>
        <p:spPr>
          <a:xfrm>
            <a:off x="7273959" y="2843228"/>
            <a:ext cx="207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commute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E1C5C-A803-4CE3-8457-BB292935785A}"/>
              </a:ext>
            </a:extLst>
          </p:cNvPr>
          <p:cNvSpPr txBox="1"/>
          <p:nvPr/>
        </p:nvSpPr>
        <p:spPr>
          <a:xfrm>
            <a:off x="7292232" y="337677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 travel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51A5F-AF36-0973-65E2-91D10DBE5E17}"/>
              </a:ext>
            </a:extLst>
          </p:cNvPr>
          <p:cNvSpPr txBox="1"/>
          <p:nvPr/>
        </p:nvSpPr>
        <p:spPr>
          <a:xfrm>
            <a:off x="7296927" y="3946553"/>
            <a:ext cx="69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8D1BC4-5F7B-6830-AA12-8C6EE32BF817}"/>
              </a:ext>
            </a:extLst>
          </p:cNvPr>
          <p:cNvSpPr txBox="1"/>
          <p:nvPr/>
        </p:nvSpPr>
        <p:spPr>
          <a:xfrm>
            <a:off x="7315200" y="4466774"/>
            <a:ext cx="164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outing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AB2912-0435-8B56-9249-182A171718C5}"/>
              </a:ext>
            </a:extLst>
          </p:cNvPr>
          <p:cNvSpPr/>
          <p:nvPr/>
        </p:nvSpPr>
        <p:spPr>
          <a:xfrm>
            <a:off x="6833936" y="2821273"/>
            <a:ext cx="417095" cy="369332"/>
          </a:xfrm>
          <a:prstGeom prst="ellipse">
            <a:avLst/>
          </a:prstGeom>
          <a:solidFill>
            <a:srgbClr val="3348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71A5A3-07B1-9903-6D35-49DAE9BB9F56}"/>
              </a:ext>
            </a:extLst>
          </p:cNvPr>
          <p:cNvSpPr/>
          <p:nvPr/>
        </p:nvSpPr>
        <p:spPr>
          <a:xfrm>
            <a:off x="6856864" y="4416188"/>
            <a:ext cx="417095" cy="369332"/>
          </a:xfrm>
          <a:prstGeom prst="ellipse">
            <a:avLst/>
          </a:prstGeom>
          <a:solidFill>
            <a:srgbClr val="76A8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A5FDB9-B595-D194-7AD6-8A1FEBF74A20}"/>
              </a:ext>
            </a:extLst>
          </p:cNvPr>
          <p:cNvSpPr/>
          <p:nvPr/>
        </p:nvSpPr>
        <p:spPr>
          <a:xfrm>
            <a:off x="6833935" y="3380287"/>
            <a:ext cx="417095" cy="369332"/>
          </a:xfrm>
          <a:prstGeom prst="ellipse">
            <a:avLst/>
          </a:prstGeom>
          <a:solidFill>
            <a:srgbClr val="D4F7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7A2A818-614E-654D-56BE-DAF5C0BF53C3}"/>
              </a:ext>
            </a:extLst>
          </p:cNvPr>
          <p:cNvSpPr/>
          <p:nvPr/>
        </p:nvSpPr>
        <p:spPr>
          <a:xfrm>
            <a:off x="6849978" y="3907231"/>
            <a:ext cx="417095" cy="369332"/>
          </a:xfrm>
          <a:prstGeom prst="ellipse">
            <a:avLst/>
          </a:prstGeom>
          <a:solidFill>
            <a:srgbClr val="B2F1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324" y="390763"/>
            <a:ext cx="9196268" cy="444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Preferred</a:t>
            </a:r>
            <a:r>
              <a:rPr lang="en-US" sz="27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Ride-Hailing Platforms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7324" y="1119068"/>
            <a:ext cx="1363575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Understanding user preferences for specific cab services is vital for comprehending market dynamics and competitive landscapes</a:t>
            </a:r>
            <a:r>
              <a:rPr lang="en-US" sz="11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876" y="2862980"/>
            <a:ext cx="6572487" cy="359734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233863" y="9000053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334805"/>
          </a:solidFill>
          <a:ln/>
        </p:spPr>
      </p:sp>
      <p:sp>
        <p:nvSpPr>
          <p:cNvPr id="6" name="Text 3"/>
          <p:cNvSpPr/>
          <p:nvPr/>
        </p:nvSpPr>
        <p:spPr>
          <a:xfrm>
            <a:off x="4436864" y="9000053"/>
            <a:ext cx="504111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</a:rPr>
              <a:t>Yango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061359" y="9000053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8DC80D"/>
          </a:solidFill>
          <a:ln/>
        </p:spPr>
      </p:sp>
      <p:sp>
        <p:nvSpPr>
          <p:cNvPr id="8" name="Text 5"/>
          <p:cNvSpPr/>
          <p:nvPr/>
        </p:nvSpPr>
        <p:spPr>
          <a:xfrm>
            <a:off x="7264360" y="9000053"/>
            <a:ext cx="304562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 err="1">
                <a:solidFill>
                  <a:srgbClr val="D7E5D8"/>
                </a:solidFill>
                <a:latin typeface="Syne" pitchFamily="34" charset="0"/>
              </a:rPr>
              <a:t>InDrive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9689425" y="9000053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C9F567"/>
          </a:solidFill>
          <a:ln/>
        </p:spPr>
      </p:sp>
      <p:sp>
        <p:nvSpPr>
          <p:cNvPr id="10" name="Text 7"/>
          <p:cNvSpPr/>
          <p:nvPr/>
        </p:nvSpPr>
        <p:spPr>
          <a:xfrm>
            <a:off x="9892427" y="9000053"/>
            <a:ext cx="421362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Others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497324" y="9301996"/>
            <a:ext cx="1363575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InDrive</a:t>
            </a: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clearly dominates the market among our respondents, significantly outperforming Careem and other services like Bykea and  Yango.</a:t>
            </a:r>
            <a:endParaRPr lang="en-US" sz="1100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3D3F681F-E92F-F490-EEA3-32412C6B3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631" y="3381759"/>
            <a:ext cx="468975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InDrive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Others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Bykea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/Careem/Uber, etc.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53B4E6-1CBC-0211-8FE1-4C02BEC5CF33}"/>
              </a:ext>
            </a:extLst>
          </p:cNvPr>
          <p:cNvSpPr/>
          <p:nvPr/>
        </p:nvSpPr>
        <p:spPr>
          <a:xfrm>
            <a:off x="6090534" y="3399222"/>
            <a:ext cx="417095" cy="369332"/>
          </a:xfrm>
          <a:prstGeom prst="ellipse">
            <a:avLst/>
          </a:prstGeom>
          <a:solidFill>
            <a:srgbClr val="B2F1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62233D-7B11-A4C1-81D3-46EBFC1ACC66}"/>
              </a:ext>
            </a:extLst>
          </p:cNvPr>
          <p:cNvSpPr/>
          <p:nvPr/>
        </p:nvSpPr>
        <p:spPr>
          <a:xfrm>
            <a:off x="6090536" y="3928336"/>
            <a:ext cx="417095" cy="369332"/>
          </a:xfrm>
          <a:prstGeom prst="ellipse">
            <a:avLst/>
          </a:prstGeom>
          <a:solidFill>
            <a:srgbClr val="3348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AC4611-8AC5-B3FA-3FA3-AB0EC98C062B}"/>
              </a:ext>
            </a:extLst>
          </p:cNvPr>
          <p:cNvSpPr/>
          <p:nvPr/>
        </p:nvSpPr>
        <p:spPr>
          <a:xfrm>
            <a:off x="6090536" y="4476987"/>
            <a:ext cx="417095" cy="369332"/>
          </a:xfrm>
          <a:prstGeom prst="ellipse">
            <a:avLst/>
          </a:prstGeom>
          <a:solidFill>
            <a:srgbClr val="D4F7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473" y="384425"/>
            <a:ext cx="9483090" cy="490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Payment Method </a:t>
            </a:r>
            <a:r>
              <a:rPr lang="en-US" sz="24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Preferences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9473" y="1236226"/>
            <a:ext cx="1353145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Exploring how users prefer to pay for cab services reveals important insights into consumer behavior and operational efficiency</a:t>
            </a: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4" y="1916126"/>
            <a:ext cx="7269956" cy="40711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09955" y="1805226"/>
            <a:ext cx="5878473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Despite the rise of digital options, cash remains the preferred payment method for a large segment of users, followed by digital wallets.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18CE3C-B266-5528-F60D-40B843C624B4}"/>
              </a:ext>
            </a:extLst>
          </p:cNvPr>
          <p:cNvGrpSpPr/>
          <p:nvPr/>
        </p:nvGrpSpPr>
        <p:grpSpPr>
          <a:xfrm>
            <a:off x="8209955" y="2484239"/>
            <a:ext cx="5878473" cy="1610320"/>
            <a:chOff x="8209955" y="2484239"/>
            <a:chExt cx="5878473" cy="1610320"/>
          </a:xfrm>
        </p:grpSpPr>
        <p:sp>
          <p:nvSpPr>
            <p:cNvPr id="6" name="Shape 3"/>
            <p:cNvSpPr/>
            <p:nvPr/>
          </p:nvSpPr>
          <p:spPr>
            <a:xfrm>
              <a:off x="8209955" y="2484239"/>
              <a:ext cx="5878473" cy="1610320"/>
            </a:xfrm>
            <a:prstGeom prst="roundRect">
              <a:avLst>
                <a:gd name="adj" fmla="val 4095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</p:sp>
        <p:sp>
          <p:nvSpPr>
            <p:cNvPr id="7" name="Shape 4"/>
            <p:cNvSpPr/>
            <p:nvPr/>
          </p:nvSpPr>
          <p:spPr>
            <a:xfrm>
              <a:off x="8374499" y="2648783"/>
              <a:ext cx="470892" cy="470892"/>
            </a:xfrm>
            <a:prstGeom prst="roundRect">
              <a:avLst>
                <a:gd name="adj" fmla="val 19416524"/>
              </a:avLst>
            </a:prstGeom>
            <a:solidFill>
              <a:srgbClr val="A9F00F"/>
            </a:solidFill>
            <a:ln/>
          </p:spPr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3920" y="2778204"/>
              <a:ext cx="211931" cy="211931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8374499" y="3276600"/>
              <a:ext cx="2735699" cy="2452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Cash Domination</a:t>
              </a:r>
              <a:endParaRPr lang="en-US" sz="150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8374499" y="3678793"/>
              <a:ext cx="5549384" cy="2512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Still highly preferred for its simplicity</a:t>
              </a:r>
              <a:r>
                <a:rPr lang="en-US" sz="1200" dirty="0">
                  <a:solidFill>
                    <a:srgbClr val="FFFFFF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.</a:t>
              </a:r>
              <a:endParaRPr lang="en-US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35F3B4-C6B3-55CF-EA11-60E96947F87A}"/>
              </a:ext>
            </a:extLst>
          </p:cNvPr>
          <p:cNvGrpSpPr/>
          <p:nvPr/>
        </p:nvGrpSpPr>
        <p:grpSpPr>
          <a:xfrm>
            <a:off x="8209955" y="4251484"/>
            <a:ext cx="5878473" cy="1610320"/>
            <a:chOff x="8209955" y="4251484"/>
            <a:chExt cx="5878473" cy="1610320"/>
          </a:xfrm>
        </p:grpSpPr>
        <p:sp>
          <p:nvSpPr>
            <p:cNvPr id="11" name="Shape 7"/>
            <p:cNvSpPr/>
            <p:nvPr/>
          </p:nvSpPr>
          <p:spPr>
            <a:xfrm>
              <a:off x="8209955" y="4251484"/>
              <a:ext cx="5878473" cy="1610320"/>
            </a:xfrm>
            <a:prstGeom prst="roundRect">
              <a:avLst>
                <a:gd name="adj" fmla="val 4095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</p:sp>
        <p:sp>
          <p:nvSpPr>
            <p:cNvPr id="12" name="Shape 8"/>
            <p:cNvSpPr/>
            <p:nvPr/>
          </p:nvSpPr>
          <p:spPr>
            <a:xfrm>
              <a:off x="8374499" y="4416028"/>
              <a:ext cx="470892" cy="470892"/>
            </a:xfrm>
            <a:prstGeom prst="roundRect">
              <a:avLst>
                <a:gd name="adj" fmla="val 19416524"/>
              </a:avLst>
            </a:prstGeom>
            <a:solidFill>
              <a:srgbClr val="A9F00F"/>
            </a:solidFill>
            <a:ln/>
          </p:spPr>
        </p:sp>
        <p:pic>
          <p:nvPicPr>
            <p:cNvPr id="13" name="Image 2" descr="preencoded.png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3920" y="4545449"/>
              <a:ext cx="211931" cy="211931"/>
            </a:xfrm>
            <a:prstGeom prst="rect">
              <a:avLst/>
            </a:prstGeom>
          </p:spPr>
        </p:pic>
        <p:sp>
          <p:nvSpPr>
            <p:cNvPr id="14" name="Text 9"/>
            <p:cNvSpPr/>
            <p:nvPr/>
          </p:nvSpPr>
          <p:spPr>
            <a:xfrm>
              <a:off x="8374499" y="5043845"/>
              <a:ext cx="2253377" cy="2452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Wallet Growth</a:t>
              </a:r>
              <a:endParaRPr lang="en-US" sz="1500" dirty="0"/>
            </a:p>
          </p:txBody>
        </p:sp>
        <p:sp>
          <p:nvSpPr>
            <p:cNvPr id="15" name="Text 10"/>
            <p:cNvSpPr/>
            <p:nvPr/>
          </p:nvSpPr>
          <p:spPr>
            <a:xfrm>
              <a:off x="8374499" y="5446038"/>
              <a:ext cx="5549384" cy="2512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Emerging as a strong contender</a:t>
              </a:r>
              <a:r>
                <a:rPr lang="en-US" sz="1200" dirty="0">
                  <a:solidFill>
                    <a:srgbClr val="FFFFFF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.</a:t>
              </a:r>
              <a:endParaRPr lang="en-US"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A12037-E25F-63A2-0278-7B6DB27F12F5}"/>
              </a:ext>
            </a:extLst>
          </p:cNvPr>
          <p:cNvGrpSpPr/>
          <p:nvPr/>
        </p:nvGrpSpPr>
        <p:grpSpPr>
          <a:xfrm>
            <a:off x="8209955" y="6018728"/>
            <a:ext cx="5878473" cy="1610320"/>
            <a:chOff x="8209955" y="6018728"/>
            <a:chExt cx="5878473" cy="1610320"/>
          </a:xfrm>
        </p:grpSpPr>
        <p:sp>
          <p:nvSpPr>
            <p:cNvPr id="16" name="Shape 11"/>
            <p:cNvSpPr/>
            <p:nvPr/>
          </p:nvSpPr>
          <p:spPr>
            <a:xfrm>
              <a:off x="8209955" y="6018728"/>
              <a:ext cx="5878473" cy="1610320"/>
            </a:xfrm>
            <a:prstGeom prst="roundRect">
              <a:avLst>
                <a:gd name="adj" fmla="val 4095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</p:sp>
        <p:sp>
          <p:nvSpPr>
            <p:cNvPr id="17" name="Shape 12"/>
            <p:cNvSpPr/>
            <p:nvPr/>
          </p:nvSpPr>
          <p:spPr>
            <a:xfrm>
              <a:off x="8374499" y="6183273"/>
              <a:ext cx="470892" cy="470892"/>
            </a:xfrm>
            <a:prstGeom prst="roundRect">
              <a:avLst>
                <a:gd name="adj" fmla="val 19416524"/>
              </a:avLst>
            </a:prstGeom>
            <a:solidFill>
              <a:srgbClr val="A9F00F"/>
            </a:solidFill>
            <a:ln/>
          </p:spPr>
        </p:sp>
        <p:pic>
          <p:nvPicPr>
            <p:cNvPr id="18" name="Image 3" descr="preencoded.png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03920" y="6312694"/>
              <a:ext cx="211931" cy="211931"/>
            </a:xfrm>
            <a:prstGeom prst="rect">
              <a:avLst/>
            </a:prstGeom>
          </p:spPr>
        </p:pic>
        <p:sp>
          <p:nvSpPr>
            <p:cNvPr id="19" name="Text 13"/>
            <p:cNvSpPr/>
            <p:nvPr/>
          </p:nvSpPr>
          <p:spPr>
            <a:xfrm>
              <a:off x="8374499" y="6811089"/>
              <a:ext cx="1962388" cy="2452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Card Use</a:t>
              </a:r>
              <a:endParaRPr lang="en-US" sz="1500" dirty="0"/>
            </a:p>
          </p:txBody>
        </p:sp>
        <p:sp>
          <p:nvSpPr>
            <p:cNvPr id="20" name="Text 14"/>
            <p:cNvSpPr/>
            <p:nvPr/>
          </p:nvSpPr>
          <p:spPr>
            <a:xfrm>
              <a:off x="8374499" y="7213283"/>
              <a:ext cx="5549384" cy="2512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Least popular among respondents</a:t>
              </a:r>
              <a:r>
                <a:rPr lang="en-US" sz="1200" dirty="0">
                  <a:solidFill>
                    <a:srgbClr val="FFFFFF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.</a:t>
              </a:r>
              <a:endParaRPr 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0505F-FD1F-DF2A-DD6D-9FD8E2E53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D33D977-D330-EB90-81DC-30C75CFF3F87}"/>
              </a:ext>
            </a:extLst>
          </p:cNvPr>
          <p:cNvSpPr/>
          <p:nvPr/>
        </p:nvSpPr>
        <p:spPr>
          <a:xfrm>
            <a:off x="12641179" y="7700211"/>
            <a:ext cx="1941095" cy="529389"/>
          </a:xfrm>
          <a:prstGeom prst="round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6546B710-08AC-59CE-7630-9C1E4D1678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797731"/>
              </p:ext>
            </p:extLst>
          </p:nvPr>
        </p:nvGraphicFramePr>
        <p:xfrm>
          <a:off x="1327353" y="2451738"/>
          <a:ext cx="10633588" cy="5513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0109CAB-1F2C-9BC5-A623-937220E241BA}"/>
              </a:ext>
            </a:extLst>
          </p:cNvPr>
          <p:cNvSpPr txBox="1"/>
          <p:nvPr/>
        </p:nvSpPr>
        <p:spPr>
          <a:xfrm>
            <a:off x="1030803" y="505722"/>
            <a:ext cx="9588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 COMPANY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USAGE BY GENDER</a:t>
            </a:r>
            <a:endParaRPr lang="en-PK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56627F-C789-BE09-0931-9916EDA45539}"/>
              </a:ext>
            </a:extLst>
          </p:cNvPr>
          <p:cNvSpPr txBox="1"/>
          <p:nvPr/>
        </p:nvSpPr>
        <p:spPr>
          <a:xfrm>
            <a:off x="1030803" y="1337464"/>
            <a:ext cx="10015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how frequently and which cab company is mostly used by both gender with the result that female gender is mostly using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InDrive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monthly.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790</Words>
  <Application>Microsoft Office PowerPoint</Application>
  <PresentationFormat>Custom</PresentationFormat>
  <Paragraphs>110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Syne</vt:lpstr>
      <vt:lpstr>Syne Extra Bold</vt:lpstr>
      <vt:lpstr>Syne Light</vt:lpstr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DELL</dc:creator>
  <cp:lastModifiedBy>Moorche</cp:lastModifiedBy>
  <cp:revision>37</cp:revision>
  <dcterms:created xsi:type="dcterms:W3CDTF">2025-11-17T17:34:54Z</dcterms:created>
  <dcterms:modified xsi:type="dcterms:W3CDTF">2026-01-02T20:45:42Z</dcterms:modified>
</cp:coreProperties>
</file>